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handoutMasterIdLst>
    <p:handoutMasterId r:id="rId45"/>
  </p:handoutMasterIdLst>
  <p:sldIdLst>
    <p:sldId id="267" r:id="rId6"/>
    <p:sldId id="311" r:id="rId7"/>
    <p:sldId id="266" r:id="rId8"/>
    <p:sldId id="291" r:id="rId9"/>
    <p:sldId id="303" r:id="rId10"/>
    <p:sldId id="292" r:id="rId11"/>
    <p:sldId id="312" r:id="rId12"/>
    <p:sldId id="317" r:id="rId13"/>
    <p:sldId id="321" r:id="rId14"/>
    <p:sldId id="323" r:id="rId15"/>
    <p:sldId id="322" r:id="rId16"/>
    <p:sldId id="304" r:id="rId17"/>
    <p:sldId id="313" r:id="rId18"/>
    <p:sldId id="314" r:id="rId19"/>
    <p:sldId id="316" r:id="rId20"/>
    <p:sldId id="315" r:id="rId21"/>
    <p:sldId id="320" r:id="rId22"/>
    <p:sldId id="319" r:id="rId23"/>
    <p:sldId id="318" r:id="rId24"/>
    <p:sldId id="280" r:id="rId25"/>
    <p:sldId id="305" r:id="rId26"/>
    <p:sldId id="332" r:id="rId27"/>
    <p:sldId id="333" r:id="rId28"/>
    <p:sldId id="334" r:id="rId29"/>
    <p:sldId id="335" r:id="rId30"/>
    <p:sldId id="337" r:id="rId31"/>
    <p:sldId id="336" r:id="rId32"/>
    <p:sldId id="338" r:id="rId33"/>
    <p:sldId id="339" r:id="rId34"/>
    <p:sldId id="340" r:id="rId35"/>
    <p:sldId id="341" r:id="rId36"/>
    <p:sldId id="342" r:id="rId37"/>
    <p:sldId id="331" r:id="rId38"/>
    <p:sldId id="330" r:id="rId39"/>
    <p:sldId id="324" r:id="rId40"/>
    <p:sldId id="325" r:id="rId41"/>
    <p:sldId id="326" r:id="rId42"/>
    <p:sldId id="327" r:id="rId43"/>
    <p:sldId id="328" r:id="rId44"/>
  </p:sldIdLst>
  <p:sldSz cx="9144000" cy="6858000" type="screen4x3"/>
  <p:notesSz cx="6662738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81" autoAdjust="0"/>
    <p:restoredTop sz="94660"/>
  </p:normalViewPr>
  <p:slideViewPr>
    <p:cSldViewPr>
      <p:cViewPr>
        <p:scale>
          <a:sx n="81" d="100"/>
          <a:sy n="81" d="100"/>
        </p:scale>
        <p:origin x="-1110" y="-3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7913" cy="4956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773270" y="1"/>
            <a:ext cx="2887913" cy="4956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92AA94-BBDE-4C65-B1D3-6F5B2692929C}" type="datetimeFigureOut">
              <a:rPr lang="nl-NL" smtClean="0"/>
              <a:t>15-9-2015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7828"/>
            <a:ext cx="2887913" cy="4972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773270" y="9427828"/>
            <a:ext cx="2887913" cy="4972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130560-66CA-4CF7-82A4-0E282D89C10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1548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83568" y="476672"/>
            <a:ext cx="6622504" cy="1080120"/>
          </a:xfrm>
        </p:spPr>
        <p:txBody>
          <a:bodyPr/>
          <a:lstStyle>
            <a:lvl1pPr algn="l">
              <a:defRPr b="1" baseline="0">
                <a:solidFill>
                  <a:srgbClr val="46291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Titel presentatie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683568" y="1628800"/>
            <a:ext cx="6624736" cy="4536504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462916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Tekst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83568" y="6356350"/>
            <a:ext cx="2133600" cy="365125"/>
          </a:xfrm>
        </p:spPr>
        <p:txBody>
          <a:bodyPr/>
          <a:lstStyle>
            <a:lvl1pPr>
              <a:defRPr>
                <a:solidFill>
                  <a:srgbClr val="46291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4E0A92D-BA2E-42A6-9864-A51B7FEB55A5}" type="datetimeFigureOut">
              <a:rPr lang="nl-NL" smtClean="0"/>
              <a:pPr/>
              <a:t>15-9-2015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804054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E0A92D-BA2E-42A6-9864-A51B7FEB55A5}" type="datetimeFigureOut">
              <a:rPr lang="nl-NL" smtClean="0"/>
              <a:pPr/>
              <a:t>15-9-2015</a:t>
            </a:fld>
            <a:endParaRPr lang="nl-NL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5791200" y="6248400"/>
            <a:ext cx="2897188" cy="4746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nl-NL">
              <a:solidFill>
                <a:prstClr val="black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138" y="6242050"/>
            <a:ext cx="587375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38F93AF-D00A-44DE-944C-9BB4F281EF83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94729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A92D-BA2E-42A6-9864-A51B7FEB55A5}" type="datetimeFigureOut">
              <a:rPr lang="nl-NL" smtClean="0"/>
              <a:pPr/>
              <a:t>15-9-2015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>
              <a:solidFill>
                <a:prstClr val="black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8F93AF-D00A-44DE-944C-9BB4F281EF83}" type="slidenum">
              <a:rPr lang="nl-NL">
                <a:solidFill>
                  <a:prstClr val="black"/>
                </a:solidFill>
              </a:rPr>
              <a:pPr/>
              <a:t>‹nr.›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72159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 smtClean="0"/>
              <a:t>Titel presentatie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916832"/>
            <a:ext cx="7139136" cy="4209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0"/>
            <a:endParaRPr lang="nl-NL" dirty="0" smtClean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46291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4E0A92D-BA2E-42A6-9864-A51B7FEB55A5}" type="datetimeFigureOut">
              <a:rPr lang="nl-NL" smtClean="0"/>
              <a:pPr/>
              <a:t>15-9-2015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5150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</p:sldLayoutIdLst>
  <p:transition spd="slow">
    <p:push dir="u"/>
  </p:transition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rgbClr val="462916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rgbClr val="462916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6622504" cy="1080120"/>
          </a:xfrm>
        </p:spPr>
        <p:txBody>
          <a:bodyPr>
            <a:normAutofit/>
          </a:bodyPr>
          <a:lstStyle/>
          <a:p>
            <a:pPr algn="ctr"/>
            <a:r>
              <a:rPr lang="nl-NL" dirty="0" smtClean="0"/>
              <a:t>Onderhoud laanbomen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00" y="1700808"/>
            <a:ext cx="7083199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47050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Probleemtakken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1916833"/>
            <a:ext cx="7139136" cy="792087"/>
          </a:xfrm>
        </p:spPr>
        <p:txBody>
          <a:bodyPr>
            <a:normAutofit/>
          </a:bodyPr>
          <a:lstStyle/>
          <a:p>
            <a:r>
              <a:rPr lang="nl-NL" sz="2400" b="1" dirty="0">
                <a:solidFill>
                  <a:schemeClr val="tx1"/>
                </a:solidFill>
              </a:rPr>
              <a:t>2</a:t>
            </a:r>
            <a:r>
              <a:rPr lang="nl-NL" sz="2400" b="1" dirty="0" smtClean="0">
                <a:solidFill>
                  <a:schemeClr val="tx1"/>
                </a:solidFill>
              </a:rPr>
              <a:t> Elleboogtakken	</a:t>
            </a:r>
            <a:endParaRPr lang="nl-NL" sz="2400" b="1" dirty="0">
              <a:solidFill>
                <a:schemeClr val="tx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6" t="25482" r="46845" b="42081"/>
          <a:stretch/>
        </p:blipFill>
        <p:spPr bwMode="auto">
          <a:xfrm>
            <a:off x="467543" y="2566518"/>
            <a:ext cx="4645221" cy="3886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44139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Probleemtakken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1916833"/>
            <a:ext cx="7139136" cy="792087"/>
          </a:xfrm>
        </p:spPr>
        <p:txBody>
          <a:bodyPr>
            <a:normAutofit/>
          </a:bodyPr>
          <a:lstStyle/>
          <a:p>
            <a:r>
              <a:rPr lang="nl-NL" sz="2400" b="1" dirty="0" smtClean="0">
                <a:solidFill>
                  <a:schemeClr val="tx1"/>
                </a:solidFill>
              </a:rPr>
              <a:t>3 Dikke takken	</a:t>
            </a:r>
            <a:endParaRPr lang="nl-NL" sz="2400" b="1" dirty="0">
              <a:solidFill>
                <a:schemeClr val="tx1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6" t="61876" r="46693" b="7401"/>
          <a:stretch/>
        </p:blipFill>
        <p:spPr bwMode="auto">
          <a:xfrm>
            <a:off x="467544" y="2469622"/>
            <a:ext cx="4536504" cy="3566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44139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Probleemtakken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1916833"/>
            <a:ext cx="7139136" cy="792087"/>
          </a:xfrm>
        </p:spPr>
        <p:txBody>
          <a:bodyPr>
            <a:normAutofit/>
          </a:bodyPr>
          <a:lstStyle/>
          <a:p>
            <a:r>
              <a:rPr lang="nl-NL" sz="2400" b="1" dirty="0" smtClean="0">
                <a:solidFill>
                  <a:schemeClr val="tx1"/>
                </a:solidFill>
              </a:rPr>
              <a:t>4 Dubbele kop	</a:t>
            </a:r>
            <a:endParaRPr lang="nl-NL" sz="2400" b="1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6" t="59327" r="46597" b="7642"/>
          <a:stretch/>
        </p:blipFill>
        <p:spPr bwMode="auto">
          <a:xfrm>
            <a:off x="467544" y="2636911"/>
            <a:ext cx="4739136" cy="3961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2470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Probleemtakken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1916833"/>
            <a:ext cx="7139136" cy="792087"/>
          </a:xfrm>
        </p:spPr>
        <p:txBody>
          <a:bodyPr>
            <a:normAutofit/>
          </a:bodyPr>
          <a:lstStyle/>
          <a:p>
            <a:r>
              <a:rPr lang="nl-NL" sz="2400" b="1" dirty="0" smtClean="0">
                <a:solidFill>
                  <a:schemeClr val="tx1"/>
                </a:solidFill>
              </a:rPr>
              <a:t>5 Plakoksel	</a:t>
            </a:r>
            <a:endParaRPr lang="nl-NL" sz="2400" b="1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9" t="20031" r="46377" b="46147"/>
          <a:stretch/>
        </p:blipFill>
        <p:spPr bwMode="auto">
          <a:xfrm>
            <a:off x="434262" y="2550658"/>
            <a:ext cx="4536504" cy="3844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01770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Probleemtakken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1916833"/>
            <a:ext cx="7139136" cy="792087"/>
          </a:xfrm>
        </p:spPr>
        <p:txBody>
          <a:bodyPr>
            <a:normAutofit/>
          </a:bodyPr>
          <a:lstStyle/>
          <a:p>
            <a:r>
              <a:rPr lang="nl-NL" sz="2400" b="1" dirty="0" smtClean="0">
                <a:solidFill>
                  <a:schemeClr val="tx1"/>
                </a:solidFill>
              </a:rPr>
              <a:t>6 Zuiger	</a:t>
            </a:r>
            <a:endParaRPr lang="nl-NL" sz="2400" b="1" dirty="0">
              <a:solidFill>
                <a:schemeClr val="tx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3" t="51239" r="46501" b="15137"/>
          <a:stretch/>
        </p:blipFill>
        <p:spPr bwMode="auto">
          <a:xfrm>
            <a:off x="467544" y="2492896"/>
            <a:ext cx="4464496" cy="3788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01770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Probleemtakken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1916833"/>
            <a:ext cx="7139136" cy="792087"/>
          </a:xfrm>
        </p:spPr>
        <p:txBody>
          <a:bodyPr>
            <a:normAutofit/>
          </a:bodyPr>
          <a:lstStyle/>
          <a:p>
            <a:r>
              <a:rPr lang="nl-NL" sz="2400" b="1" dirty="0">
                <a:solidFill>
                  <a:schemeClr val="tx1"/>
                </a:solidFill>
              </a:rPr>
              <a:t>6</a:t>
            </a:r>
            <a:r>
              <a:rPr lang="nl-NL" sz="2400" b="1" dirty="0" smtClean="0">
                <a:solidFill>
                  <a:schemeClr val="tx1"/>
                </a:solidFill>
              </a:rPr>
              <a:t> Zuiger	</a:t>
            </a:r>
            <a:endParaRPr lang="nl-NL" sz="2400" b="1" dirty="0">
              <a:solidFill>
                <a:schemeClr val="tx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9" t="12207" r="46817" b="52455"/>
          <a:stretch/>
        </p:blipFill>
        <p:spPr bwMode="auto">
          <a:xfrm>
            <a:off x="683568" y="2471791"/>
            <a:ext cx="4464496" cy="4060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01770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Probleemtakken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1916833"/>
            <a:ext cx="7139136" cy="792087"/>
          </a:xfrm>
        </p:spPr>
        <p:txBody>
          <a:bodyPr>
            <a:normAutofit/>
          </a:bodyPr>
          <a:lstStyle/>
          <a:p>
            <a:r>
              <a:rPr lang="nl-NL" sz="2400" b="1" dirty="0">
                <a:solidFill>
                  <a:schemeClr val="tx1"/>
                </a:solidFill>
              </a:rPr>
              <a:t>7</a:t>
            </a:r>
            <a:r>
              <a:rPr lang="nl-NL" sz="2400" b="1" dirty="0" smtClean="0">
                <a:solidFill>
                  <a:schemeClr val="tx1"/>
                </a:solidFill>
              </a:rPr>
              <a:t> </a:t>
            </a:r>
            <a:r>
              <a:rPr lang="nl-NL" sz="2400" b="1" dirty="0" err="1" smtClean="0">
                <a:solidFill>
                  <a:schemeClr val="tx1"/>
                </a:solidFill>
              </a:rPr>
              <a:t>Takparen</a:t>
            </a:r>
            <a:r>
              <a:rPr lang="nl-NL" sz="2400" b="1" dirty="0" smtClean="0">
                <a:solidFill>
                  <a:schemeClr val="tx1"/>
                </a:solidFill>
              </a:rPr>
              <a:t>	</a:t>
            </a:r>
            <a:endParaRPr lang="nl-NL" sz="2400" b="1" dirty="0">
              <a:solidFill>
                <a:schemeClr val="tx1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0" t="42622" r="46459" b="24455"/>
          <a:stretch/>
        </p:blipFill>
        <p:spPr bwMode="auto">
          <a:xfrm>
            <a:off x="467544" y="2420887"/>
            <a:ext cx="4320480" cy="3591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5067636" y="2435133"/>
            <a:ext cx="33123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latin typeface="Arial" pitchFamily="34" charset="0"/>
                <a:cs typeface="Arial" pitchFamily="34" charset="0"/>
              </a:rPr>
              <a:t>Het is goed om de snoei van een </a:t>
            </a:r>
            <a:r>
              <a:rPr lang="nl-NL" sz="2400" b="1" dirty="0" err="1">
                <a:latin typeface="Arial" pitchFamily="34" charset="0"/>
                <a:cs typeface="Arial" pitchFamily="34" charset="0"/>
              </a:rPr>
              <a:t>takpaar</a:t>
            </a:r>
            <a:r>
              <a:rPr lang="nl-NL" sz="2400" b="1" dirty="0">
                <a:latin typeface="Arial" pitchFamily="34" charset="0"/>
                <a:cs typeface="Arial" pitchFamily="34" charset="0"/>
              </a:rPr>
              <a:t> over twee snoeibeurten te verdelen</a:t>
            </a:r>
          </a:p>
        </p:txBody>
      </p:sp>
    </p:spTree>
    <p:extLst>
      <p:ext uri="{BB962C8B-B14F-4D97-AF65-F5344CB8AC3E}">
        <p14:creationId xmlns:p14="http://schemas.microsoft.com/office/powerpoint/2010/main" val="32701770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Probleemtakken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1916833"/>
            <a:ext cx="7139136" cy="792087"/>
          </a:xfrm>
        </p:spPr>
        <p:txBody>
          <a:bodyPr>
            <a:normAutofit/>
          </a:bodyPr>
          <a:lstStyle/>
          <a:p>
            <a:r>
              <a:rPr lang="nl-NL" sz="2400" b="1" dirty="0">
                <a:solidFill>
                  <a:schemeClr val="tx1"/>
                </a:solidFill>
              </a:rPr>
              <a:t>8</a:t>
            </a:r>
            <a:r>
              <a:rPr lang="nl-NL" sz="2400" b="1" dirty="0" smtClean="0">
                <a:solidFill>
                  <a:schemeClr val="tx1"/>
                </a:solidFill>
              </a:rPr>
              <a:t> Takkransen	</a:t>
            </a:r>
            <a:endParaRPr lang="nl-NL" sz="2400" b="1" dirty="0">
              <a:solidFill>
                <a:schemeClr val="tx1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2" t="29349" r="46982" b="36939"/>
          <a:stretch/>
        </p:blipFill>
        <p:spPr bwMode="auto">
          <a:xfrm>
            <a:off x="755576" y="2348880"/>
            <a:ext cx="4303396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94237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Probleemtakken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1916833"/>
            <a:ext cx="7139136" cy="792087"/>
          </a:xfrm>
        </p:spPr>
        <p:txBody>
          <a:bodyPr>
            <a:normAutofit/>
          </a:bodyPr>
          <a:lstStyle/>
          <a:p>
            <a:r>
              <a:rPr lang="nl-NL" sz="2400" b="1" dirty="0">
                <a:solidFill>
                  <a:schemeClr val="tx1"/>
                </a:solidFill>
              </a:rPr>
              <a:t>8</a:t>
            </a:r>
            <a:r>
              <a:rPr lang="nl-NL" sz="2400" b="1" dirty="0" smtClean="0">
                <a:solidFill>
                  <a:schemeClr val="tx1"/>
                </a:solidFill>
              </a:rPr>
              <a:t> Takkransen	</a:t>
            </a:r>
            <a:endParaRPr lang="nl-NL" sz="2400" b="1" dirty="0">
              <a:solidFill>
                <a:schemeClr val="tx1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8" t="59503" r="46652" b="7708"/>
          <a:stretch/>
        </p:blipFill>
        <p:spPr bwMode="auto">
          <a:xfrm>
            <a:off x="539552" y="2492896"/>
            <a:ext cx="4680520" cy="389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5364088" y="2180294"/>
            <a:ext cx="33123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latin typeface="Arial" pitchFamily="34" charset="0"/>
                <a:cs typeface="Arial" pitchFamily="34" charset="0"/>
              </a:rPr>
              <a:t>Takkransen kun je het beste over meerdere opeenvolgende snoeibeurten uitdunnen. Het is belangrijk om hier vroeg mee te beginnen en van de </a:t>
            </a:r>
            <a:r>
              <a:rPr lang="nl-NL" sz="2400" b="1" dirty="0" err="1">
                <a:latin typeface="Arial" pitchFamily="34" charset="0"/>
                <a:cs typeface="Arial" pitchFamily="34" charset="0"/>
              </a:rPr>
              <a:t>takkrans</a:t>
            </a:r>
            <a:r>
              <a:rPr lang="nl-NL" sz="2400" b="1" dirty="0">
                <a:latin typeface="Arial" pitchFamily="34" charset="0"/>
                <a:cs typeface="Arial" pitchFamily="34" charset="0"/>
              </a:rPr>
              <a:t> steeds de dikste takken weg te nemen.</a:t>
            </a:r>
          </a:p>
        </p:txBody>
      </p:sp>
    </p:spTree>
    <p:extLst>
      <p:ext uri="{BB962C8B-B14F-4D97-AF65-F5344CB8AC3E}">
        <p14:creationId xmlns:p14="http://schemas.microsoft.com/office/powerpoint/2010/main" val="6794237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err="1" smtClean="0"/>
              <a:t>Waterlot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6711" y="1340768"/>
            <a:ext cx="7139136" cy="1584176"/>
          </a:xfrm>
        </p:spPr>
        <p:txBody>
          <a:bodyPr>
            <a:normAutofit fontScale="40000" lnSpcReduction="20000"/>
          </a:bodyPr>
          <a:lstStyle/>
          <a:p>
            <a:endParaRPr lang="nl-NL" sz="2400" b="1" dirty="0">
              <a:solidFill>
                <a:schemeClr val="tx1"/>
              </a:solidFill>
            </a:endParaRPr>
          </a:p>
          <a:p>
            <a:r>
              <a:rPr lang="nl-NL" sz="6000" b="1" dirty="0">
                <a:solidFill>
                  <a:schemeClr val="tx1"/>
                </a:solidFill>
              </a:rPr>
              <a:t>De vorming van </a:t>
            </a:r>
            <a:r>
              <a:rPr lang="nl-NL" sz="6000" b="1" dirty="0" err="1">
                <a:solidFill>
                  <a:schemeClr val="tx1"/>
                </a:solidFill>
              </a:rPr>
              <a:t>waterlot</a:t>
            </a:r>
            <a:r>
              <a:rPr lang="nl-NL" sz="6000" b="1" dirty="0">
                <a:solidFill>
                  <a:schemeClr val="tx1"/>
                </a:solidFill>
              </a:rPr>
              <a:t> kun je beperken door niet meer dan 20 % van de takken weg te nemen. Als je in de zomer snoeit, is de kans op de vorming van </a:t>
            </a:r>
            <a:r>
              <a:rPr lang="nl-NL" sz="6000" b="1" dirty="0" err="1">
                <a:solidFill>
                  <a:schemeClr val="tx1"/>
                </a:solidFill>
              </a:rPr>
              <a:t>waterlot</a:t>
            </a:r>
            <a:r>
              <a:rPr lang="nl-NL" sz="6000" b="1" dirty="0">
                <a:solidFill>
                  <a:schemeClr val="tx1"/>
                </a:solidFill>
              </a:rPr>
              <a:t> kleiner.</a:t>
            </a:r>
          </a:p>
          <a:p>
            <a:endParaRPr lang="nl-NL" sz="2400" b="1" dirty="0">
              <a:solidFill>
                <a:schemeClr val="tx1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8" t="50259" r="46487" b="15444"/>
          <a:stretch/>
        </p:blipFill>
        <p:spPr bwMode="auto">
          <a:xfrm>
            <a:off x="425879" y="3212976"/>
            <a:ext cx="3600400" cy="3102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94237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L</a:t>
            </a:r>
            <a:r>
              <a:rPr lang="nl-NL" dirty="0" smtClean="0"/>
              <a:t>aanbomen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5013176"/>
            <a:ext cx="5616624" cy="648072"/>
          </a:xfrm>
        </p:spPr>
        <p:txBody>
          <a:bodyPr>
            <a:normAutofit/>
          </a:bodyPr>
          <a:lstStyle/>
          <a:p>
            <a:endParaRPr lang="nl-NL" sz="2400" b="1" dirty="0" smtClean="0">
              <a:solidFill>
                <a:schemeClr val="tx1"/>
              </a:solidFill>
            </a:endParaRPr>
          </a:p>
          <a:p>
            <a:endParaRPr lang="nl-NL" sz="2400" dirty="0" smtClean="0">
              <a:solidFill>
                <a:schemeClr val="tx1"/>
              </a:solidFill>
            </a:endParaRPr>
          </a:p>
          <a:p>
            <a:endParaRPr lang="nl-NL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sz="2400" dirty="0" smtClean="0">
              <a:solidFill>
                <a:schemeClr val="tx1"/>
              </a:solidFill>
            </a:endParaRPr>
          </a:p>
          <a:p>
            <a:endParaRPr lang="nl-NL" sz="2400" dirty="0">
              <a:solidFill>
                <a:schemeClr val="tx1"/>
              </a:solidFill>
            </a:endParaRPr>
          </a:p>
          <a:p>
            <a:endParaRPr lang="nl-NL" sz="2400" dirty="0">
              <a:solidFill>
                <a:schemeClr val="tx1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460747" y="1988840"/>
            <a:ext cx="67755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latin typeface="Arial" pitchFamily="34" charset="0"/>
                <a:cs typeface="Arial" pitchFamily="34" charset="0"/>
              </a:rPr>
              <a:t>Laanbomen zijn bomen die men vaak langs lanen, wegen en straten plant, zoals eik, beuk, iep, berk en plataan.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460746" y="3429000"/>
            <a:ext cx="67755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latin typeface="Arial" pitchFamily="34" charset="0"/>
                <a:cs typeface="Arial" pitchFamily="34" charset="0"/>
              </a:rPr>
              <a:t>Om de karakteristieke vorm met een </a:t>
            </a:r>
            <a:r>
              <a:rPr lang="nl-NL" sz="2400" b="1" dirty="0" err="1">
                <a:latin typeface="Arial" pitchFamily="34" charset="0"/>
                <a:cs typeface="Arial" pitchFamily="34" charset="0"/>
              </a:rPr>
              <a:t>takvrije</a:t>
            </a:r>
            <a:r>
              <a:rPr lang="nl-NL" sz="2400" b="1" dirty="0">
                <a:latin typeface="Arial" pitchFamily="34" charset="0"/>
                <a:cs typeface="Arial" pitchFamily="34" charset="0"/>
              </a:rPr>
              <a:t> stam te verkrijgen, is het nodig in de eerste 10 tot 15 jaar regelmatig takken weg te snoeien. Dit wordt </a:t>
            </a:r>
            <a:r>
              <a:rPr lang="nl-NL" sz="2400" b="1" dirty="0" err="1">
                <a:latin typeface="Arial" pitchFamily="34" charset="0"/>
                <a:cs typeface="Arial" pitchFamily="34" charset="0"/>
              </a:rPr>
              <a:t>begeleidingssnoei</a:t>
            </a:r>
            <a:r>
              <a:rPr lang="nl-NL" sz="2400" b="1" dirty="0">
                <a:latin typeface="Arial" pitchFamily="34" charset="0"/>
                <a:cs typeface="Arial" pitchFamily="34" charset="0"/>
              </a:rPr>
              <a:t> genoemd.</a:t>
            </a:r>
          </a:p>
        </p:txBody>
      </p:sp>
    </p:spTree>
    <p:extLst>
      <p:ext uri="{BB962C8B-B14F-4D97-AF65-F5344CB8AC3E}">
        <p14:creationId xmlns:p14="http://schemas.microsoft.com/office/powerpoint/2010/main" val="12592985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smtClean="0"/>
              <a:t>Voetschot/</a:t>
            </a:r>
            <a:r>
              <a:rPr lang="nl-NL" dirty="0" err="1" smtClean="0"/>
              <a:t>voetlot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10707" y="1556792"/>
            <a:ext cx="7129082" cy="563996"/>
          </a:xfrm>
        </p:spPr>
        <p:txBody>
          <a:bodyPr>
            <a:noAutofit/>
          </a:bodyPr>
          <a:lstStyle/>
          <a:p>
            <a:pPr marL="0" indent="0"/>
            <a:r>
              <a:rPr lang="nl-NL" sz="2400" b="1" dirty="0"/>
              <a:t>Bij beschadiging van de bast ontstaan veel nieuwe scheuten. Voetschot komt vooral bij linden voor. </a:t>
            </a:r>
            <a:endParaRPr lang="nl-NL" sz="2400" b="1" dirty="0" smtClean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1" t="29295" r="46748" b="38125"/>
          <a:stretch/>
        </p:blipFill>
        <p:spPr bwMode="auto">
          <a:xfrm>
            <a:off x="410707" y="2852936"/>
            <a:ext cx="4593341" cy="3745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68957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 smtClean="0"/>
              <a:t>Bemanteling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1928900"/>
            <a:ext cx="7129082" cy="1500100"/>
          </a:xfrm>
        </p:spPr>
        <p:txBody>
          <a:bodyPr>
            <a:noAutofit/>
          </a:bodyPr>
          <a:lstStyle/>
          <a:p>
            <a:pPr marL="0" indent="0"/>
            <a:r>
              <a:rPr lang="nl-NL" sz="2400" b="1" dirty="0" smtClean="0">
                <a:solidFill>
                  <a:schemeClr val="tx1"/>
                </a:solidFill>
              </a:rPr>
              <a:t>Beuken kunnen als de zon op de bast schijnt verbranden. Bij jonge beuken laten we de jonge takjes staan, zodat de bast niet verbrand. Tot de kroon de bast beschermd.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4" t="57986" r="46695" b="9673"/>
          <a:stretch/>
        </p:blipFill>
        <p:spPr bwMode="auto">
          <a:xfrm>
            <a:off x="467544" y="3573016"/>
            <a:ext cx="2977371" cy="246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59277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 smtClean="0"/>
              <a:t>Opkroonhoogte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1928900"/>
            <a:ext cx="7129082" cy="1500100"/>
          </a:xfrm>
        </p:spPr>
        <p:txBody>
          <a:bodyPr>
            <a:noAutofit/>
          </a:bodyPr>
          <a:lstStyle/>
          <a:p>
            <a:pPr marL="0" indent="0"/>
            <a:endParaRPr lang="nl-NL" sz="2400" b="1" dirty="0" smtClean="0">
              <a:solidFill>
                <a:schemeClr val="tx1"/>
              </a:solidFill>
            </a:endParaRPr>
          </a:p>
        </p:txBody>
      </p:sp>
      <p:sp>
        <p:nvSpPr>
          <p:cNvPr id="4" name="AutoShape 2" descr="afbeelding"/>
          <p:cNvSpPr>
            <a:spLocks noChangeAspect="1" noChangeArrowheads="1"/>
          </p:cNvSpPr>
          <p:nvPr/>
        </p:nvSpPr>
        <p:spPr bwMode="auto">
          <a:xfrm>
            <a:off x="155575" y="-1379538"/>
            <a:ext cx="2876550" cy="287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00808"/>
            <a:ext cx="5939550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12202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894860"/>
            <a:ext cx="2483482" cy="1866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smtClean="0"/>
              <a:t>Snoeitechniek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1928900"/>
            <a:ext cx="7129082" cy="1212068"/>
          </a:xfrm>
        </p:spPr>
        <p:txBody>
          <a:bodyPr>
            <a:noAutofit/>
          </a:bodyPr>
          <a:lstStyle/>
          <a:p>
            <a:pPr marL="0" indent="0"/>
            <a:r>
              <a:rPr lang="nl-NL" sz="2400" b="1" dirty="0" smtClean="0">
                <a:solidFill>
                  <a:schemeClr val="tx1"/>
                </a:solidFill>
              </a:rPr>
              <a:t>1: Bekijk de takken in de tijdelijke kroon van beneden naar boven en wijs de probleemtakken aan.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347736" y="3212976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>
                <a:latin typeface="Arial" pitchFamily="34" charset="0"/>
                <a:cs typeface="Arial" pitchFamily="34" charset="0"/>
              </a:rPr>
              <a:t>2: Snoei de te verwijderen takken van onder naar boven (meer ruimte voor het zagen).</a:t>
            </a:r>
            <a:endParaRPr lang="nl-NL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323528" y="4071539"/>
            <a:ext cx="698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>
                <a:latin typeface="Arial" pitchFamily="34" charset="0"/>
                <a:cs typeface="Arial" pitchFamily="34" charset="0"/>
              </a:rPr>
              <a:t>3: Snoei met de zaag haaks op de lengterichting van de af te zagen tak.</a:t>
            </a:r>
            <a:endParaRPr lang="nl-NL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2202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smtClean="0"/>
              <a:t>Snoeitechniek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5742" y="3429000"/>
            <a:ext cx="7486617" cy="648072"/>
          </a:xfrm>
        </p:spPr>
        <p:txBody>
          <a:bodyPr>
            <a:noAutofit/>
          </a:bodyPr>
          <a:lstStyle/>
          <a:p>
            <a:pPr marL="0" indent="0"/>
            <a:r>
              <a:rPr lang="nl-NL" sz="2400" b="1" dirty="0" smtClean="0">
                <a:solidFill>
                  <a:schemeClr val="tx1"/>
                </a:solidFill>
              </a:rPr>
              <a:t>5: Dunne takken verwijderen met de stokschaar.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347483" y="4149080"/>
            <a:ext cx="6120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>
                <a:latin typeface="Arial" pitchFamily="34" charset="0"/>
                <a:cs typeface="Arial" pitchFamily="34" charset="0"/>
              </a:rPr>
              <a:t>6: Als de boom zwiept tijdens het zagen, dan sta je te veraf.</a:t>
            </a:r>
            <a:endParaRPr lang="nl-NL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338990" y="2459504"/>
            <a:ext cx="68252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>
                <a:latin typeface="Arial" pitchFamily="34" charset="0"/>
                <a:cs typeface="Arial" pitchFamily="34" charset="0"/>
              </a:rPr>
              <a:t>4: Zaag vanuit de </a:t>
            </a:r>
            <a:r>
              <a:rPr lang="nl-NL" sz="2400" b="1" dirty="0" err="1">
                <a:latin typeface="Arial" pitchFamily="34" charset="0"/>
                <a:cs typeface="Arial" pitchFamily="34" charset="0"/>
              </a:rPr>
              <a:t>takoksel</a:t>
            </a:r>
            <a:r>
              <a:rPr lang="nl-NL" sz="2400" b="1" dirty="0">
                <a:latin typeface="Arial" pitchFamily="34" charset="0"/>
                <a:cs typeface="Arial" pitchFamily="34" charset="0"/>
              </a:rPr>
              <a:t> iets schuin van de boom af.</a:t>
            </a:r>
          </a:p>
        </p:txBody>
      </p:sp>
    </p:spTree>
    <p:extLst>
      <p:ext uri="{BB962C8B-B14F-4D97-AF65-F5344CB8AC3E}">
        <p14:creationId xmlns:p14="http://schemas.microsoft.com/office/powerpoint/2010/main" val="32312202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smtClean="0"/>
              <a:t>Snoeitechniek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42933" y="4293096"/>
            <a:ext cx="7129082" cy="924036"/>
          </a:xfrm>
        </p:spPr>
        <p:txBody>
          <a:bodyPr>
            <a:noAutofit/>
          </a:bodyPr>
          <a:lstStyle/>
          <a:p>
            <a:pPr marL="0" indent="0"/>
            <a:r>
              <a:rPr lang="nl-NL" sz="2400" b="1" dirty="0" smtClean="0">
                <a:solidFill>
                  <a:schemeClr val="tx1"/>
                </a:solidFill>
              </a:rPr>
              <a:t>8: Dikke takken eerst op een stomp zagen van ca. 30 cm. (</a:t>
            </a:r>
            <a:r>
              <a:rPr lang="nl-NL" sz="2400" b="1" dirty="0" err="1" smtClean="0">
                <a:solidFill>
                  <a:schemeClr val="tx1"/>
                </a:solidFill>
              </a:rPr>
              <a:t>i.v.m</a:t>
            </a:r>
            <a:r>
              <a:rPr lang="nl-NL" sz="2400" b="1" dirty="0" smtClean="0">
                <a:solidFill>
                  <a:schemeClr val="tx1"/>
                </a:solidFill>
              </a:rPr>
              <a:t> uitscheuren).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834873"/>
            <a:ext cx="2658013" cy="1997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hthoek 5"/>
          <p:cNvSpPr/>
          <p:nvPr/>
        </p:nvSpPr>
        <p:spPr>
          <a:xfrm>
            <a:off x="395536" y="1772816"/>
            <a:ext cx="45432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b="1" dirty="0">
                <a:latin typeface="Arial" pitchFamily="34" charset="0"/>
                <a:cs typeface="Arial" pitchFamily="34" charset="0"/>
              </a:rPr>
              <a:t>7: Zaag niet door de </a:t>
            </a:r>
            <a:r>
              <a:rPr lang="nl-NL" sz="2400" b="1" dirty="0" err="1">
                <a:latin typeface="Arial" pitchFamily="34" charset="0"/>
                <a:cs typeface="Arial" pitchFamily="34" charset="0"/>
              </a:rPr>
              <a:t>takkraag</a:t>
            </a:r>
            <a:r>
              <a:rPr lang="nl-NL" sz="24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688" y="1830195"/>
            <a:ext cx="2878137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34965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smtClean="0"/>
              <a:t>Snoeitechniek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1928900"/>
            <a:ext cx="7129082" cy="924036"/>
          </a:xfrm>
        </p:spPr>
        <p:txBody>
          <a:bodyPr>
            <a:noAutofit/>
          </a:bodyPr>
          <a:lstStyle/>
          <a:p>
            <a:pPr marL="0" indent="0"/>
            <a:r>
              <a:rPr lang="nl-NL" sz="2400" b="1" dirty="0" smtClean="0">
                <a:solidFill>
                  <a:schemeClr val="tx1"/>
                </a:solidFill>
              </a:rPr>
              <a:t>8: Dikke takken eerst op een stomp zagen van ca. 30 cm. (</a:t>
            </a:r>
            <a:r>
              <a:rPr lang="nl-NL" sz="2400" b="1" dirty="0" err="1" smtClean="0">
                <a:solidFill>
                  <a:schemeClr val="tx1"/>
                </a:solidFill>
              </a:rPr>
              <a:t>i.v.m</a:t>
            </a:r>
            <a:r>
              <a:rPr lang="nl-NL" sz="2400" b="1" dirty="0" smtClean="0">
                <a:solidFill>
                  <a:schemeClr val="tx1"/>
                </a:solidFill>
              </a:rPr>
              <a:t> uitscheuren).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114963"/>
            <a:ext cx="3522553" cy="264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67544" y="5949280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>
                <a:latin typeface="Arial" pitchFamily="34" charset="0"/>
                <a:cs typeface="Arial" pitchFamily="34" charset="0"/>
              </a:rPr>
              <a:t>9: Gladde wonden achterlaten.</a:t>
            </a:r>
            <a:endParaRPr lang="nl-NL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3180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smtClean="0"/>
              <a:t>Snoeitechniek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1928900"/>
            <a:ext cx="7129082" cy="1212068"/>
          </a:xfrm>
        </p:spPr>
        <p:txBody>
          <a:bodyPr>
            <a:noAutofit/>
          </a:bodyPr>
          <a:lstStyle/>
          <a:p>
            <a:pPr marL="0" indent="0"/>
            <a:r>
              <a:rPr lang="nl-NL" sz="2400" b="1" dirty="0" err="1" smtClean="0">
                <a:solidFill>
                  <a:schemeClr val="tx1"/>
                </a:solidFill>
              </a:rPr>
              <a:t>Stokzaag</a:t>
            </a:r>
            <a:r>
              <a:rPr lang="nl-NL" sz="2400" b="1" dirty="0" smtClean="0">
                <a:solidFill>
                  <a:schemeClr val="tx1"/>
                </a:solidFill>
              </a:rPr>
              <a:t> op de tak leggen, iets druk op de zaag uitoefenen door je hand op de </a:t>
            </a:r>
            <a:r>
              <a:rPr lang="nl-NL" sz="2400" b="1" dirty="0" err="1" smtClean="0">
                <a:solidFill>
                  <a:schemeClr val="tx1"/>
                </a:solidFill>
              </a:rPr>
              <a:t>stokzaag</a:t>
            </a:r>
            <a:r>
              <a:rPr lang="nl-NL" sz="2400" b="1" dirty="0" smtClean="0">
                <a:solidFill>
                  <a:schemeClr val="tx1"/>
                </a:solidFill>
              </a:rPr>
              <a:t> te leggen.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24" y="2924944"/>
            <a:ext cx="3744416" cy="281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52187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smtClean="0"/>
              <a:t>Snoeimateriaal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1928900"/>
            <a:ext cx="7129082" cy="563996"/>
          </a:xfrm>
        </p:spPr>
        <p:txBody>
          <a:bodyPr>
            <a:noAutofit/>
          </a:bodyPr>
          <a:lstStyle/>
          <a:p>
            <a:pPr marL="0" indent="0"/>
            <a:r>
              <a:rPr lang="nl-NL" sz="2400" b="1" dirty="0" err="1" smtClean="0">
                <a:solidFill>
                  <a:schemeClr val="tx1"/>
                </a:solidFill>
              </a:rPr>
              <a:t>Stokzaag</a:t>
            </a:r>
            <a:r>
              <a:rPr lang="nl-NL" sz="2400" b="1" dirty="0" smtClean="0">
                <a:solidFill>
                  <a:schemeClr val="tx1"/>
                </a:solidFill>
              </a:rPr>
              <a:t>, Stokschaar.</a:t>
            </a:r>
          </a:p>
          <a:p>
            <a:pPr marL="0" indent="0"/>
            <a:endParaRPr lang="nl-NL" sz="2400" b="1" dirty="0" smtClean="0">
              <a:solidFill>
                <a:schemeClr val="tx1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395536" y="2564904"/>
            <a:ext cx="6408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>
                <a:latin typeface="Arial" pitchFamily="34" charset="0"/>
                <a:cs typeface="Arial" pitchFamily="34" charset="0"/>
              </a:rPr>
              <a:t>Handschoenen, Veiligheidsbril met zijkappen, Helm evt. veiligheidsjas.</a:t>
            </a:r>
            <a:endParaRPr lang="nl-NL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467544" y="3501008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>
                <a:latin typeface="Arial" pitchFamily="34" charset="0"/>
                <a:cs typeface="Arial" pitchFamily="34" charset="0"/>
              </a:rPr>
              <a:t>Pionnen en bebording</a:t>
            </a:r>
            <a:endParaRPr lang="nl-NL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1609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smtClean="0"/>
              <a:t>Snoeitijdstip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1928900"/>
            <a:ext cx="7129082" cy="563996"/>
          </a:xfrm>
        </p:spPr>
        <p:txBody>
          <a:bodyPr>
            <a:noAutofit/>
          </a:bodyPr>
          <a:lstStyle/>
          <a:p>
            <a:pPr marL="0" indent="0"/>
            <a:r>
              <a:rPr lang="nl-NL" sz="2400" b="1" dirty="0" smtClean="0">
                <a:solidFill>
                  <a:schemeClr val="tx1"/>
                </a:solidFill>
              </a:rPr>
              <a:t>Zomer is beste i.v.m. herstel wonden.</a:t>
            </a:r>
          </a:p>
          <a:p>
            <a:pPr marL="0" indent="0"/>
            <a:endParaRPr lang="nl-NL" sz="2400" b="1" dirty="0" smtClean="0">
              <a:solidFill>
                <a:schemeClr val="tx1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395536" y="2564904"/>
            <a:ext cx="6408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>
                <a:latin typeface="Arial" pitchFamily="34" charset="0"/>
                <a:cs typeface="Arial" pitchFamily="34" charset="0"/>
              </a:rPr>
              <a:t>Winter meer rustige periode; minder afval (geen blad); meer zicht op takken.</a:t>
            </a:r>
            <a:endParaRPr lang="nl-NL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467544" y="3501008"/>
            <a:ext cx="6624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>
                <a:latin typeface="Arial" pitchFamily="34" charset="0"/>
                <a:cs typeface="Arial" pitchFamily="34" charset="0"/>
              </a:rPr>
              <a:t>Esdoorn, Berk, Es, Walnoot en </a:t>
            </a:r>
            <a:r>
              <a:rPr lang="nl-NL" sz="2400" b="1" dirty="0" err="1" smtClean="0">
                <a:latin typeface="Arial" pitchFamily="34" charset="0"/>
                <a:cs typeface="Arial" pitchFamily="34" charset="0"/>
              </a:rPr>
              <a:t>Paardekastanje</a:t>
            </a:r>
            <a:r>
              <a:rPr lang="nl-NL" sz="2400" b="1" dirty="0" smtClean="0">
                <a:latin typeface="Arial" pitchFamily="34" charset="0"/>
                <a:cs typeface="Arial" pitchFamily="34" charset="0"/>
              </a:rPr>
              <a:t> voor half februari snoeien (i.v.m. bloeden door sterke sapstroom).</a:t>
            </a:r>
            <a:endParaRPr lang="nl-NL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5388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Functie van laanbomen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5013176"/>
            <a:ext cx="5616624" cy="648072"/>
          </a:xfrm>
        </p:spPr>
        <p:txBody>
          <a:bodyPr>
            <a:normAutofit/>
          </a:bodyPr>
          <a:lstStyle/>
          <a:p>
            <a:endParaRPr lang="nl-NL" sz="2400" b="1" dirty="0" smtClean="0">
              <a:solidFill>
                <a:schemeClr val="tx1"/>
              </a:solidFill>
            </a:endParaRPr>
          </a:p>
          <a:p>
            <a:endParaRPr lang="nl-NL" sz="2400" dirty="0" smtClean="0">
              <a:solidFill>
                <a:schemeClr val="tx1"/>
              </a:solidFill>
            </a:endParaRPr>
          </a:p>
          <a:p>
            <a:endParaRPr lang="nl-NL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sz="2400" dirty="0" smtClean="0">
              <a:solidFill>
                <a:schemeClr val="tx1"/>
              </a:solidFill>
            </a:endParaRPr>
          </a:p>
          <a:p>
            <a:endParaRPr lang="nl-NL" sz="2400" dirty="0">
              <a:solidFill>
                <a:schemeClr val="tx1"/>
              </a:solidFill>
            </a:endParaRPr>
          </a:p>
          <a:p>
            <a:endParaRPr lang="nl-NL" sz="2400" dirty="0">
              <a:solidFill>
                <a:schemeClr val="tx1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450514" y="1844824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>
                <a:latin typeface="Arial" pitchFamily="34" charset="0"/>
                <a:cs typeface="Arial" pitchFamily="34" charset="0"/>
              </a:rPr>
              <a:t>Geleiding van het verkeer.</a:t>
            </a:r>
            <a:endParaRPr lang="nl-NL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460749" y="2836386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>
                <a:latin typeface="Arial" pitchFamily="34" charset="0"/>
                <a:cs typeface="Arial" pitchFamily="34" charset="0"/>
              </a:rPr>
              <a:t>Ecologische functie (voor fauna).</a:t>
            </a:r>
            <a:endParaRPr lang="nl-NL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3185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smtClean="0"/>
              <a:t>Bijzonderheden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1928900"/>
            <a:ext cx="7129082" cy="563996"/>
          </a:xfrm>
        </p:spPr>
        <p:txBody>
          <a:bodyPr>
            <a:noAutofit/>
          </a:bodyPr>
          <a:lstStyle/>
          <a:p>
            <a:pPr marL="0" indent="0"/>
            <a:r>
              <a:rPr lang="nl-NL" sz="2400" b="1" dirty="0" smtClean="0">
                <a:solidFill>
                  <a:schemeClr val="tx1"/>
                </a:solidFill>
              </a:rPr>
              <a:t>Eik: goede </a:t>
            </a:r>
            <a:r>
              <a:rPr lang="nl-NL" sz="2400" b="1" dirty="0" err="1" smtClean="0">
                <a:solidFill>
                  <a:schemeClr val="tx1"/>
                </a:solidFill>
              </a:rPr>
              <a:t>begeleidingssnoei</a:t>
            </a:r>
            <a:r>
              <a:rPr lang="nl-NL" sz="2400" b="1" dirty="0" smtClean="0">
                <a:solidFill>
                  <a:schemeClr val="tx1"/>
                </a:solidFill>
              </a:rPr>
              <a:t> heeft snel last van probleemtakken.</a:t>
            </a:r>
          </a:p>
          <a:p>
            <a:pPr marL="0" indent="0"/>
            <a:endParaRPr lang="nl-NL" sz="2400" b="1" dirty="0" smtClean="0">
              <a:solidFill>
                <a:schemeClr val="tx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120" y="2348880"/>
            <a:ext cx="3830443" cy="2872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1562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smtClean="0"/>
              <a:t>Bijzonderheden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1928900"/>
            <a:ext cx="7129082" cy="563996"/>
          </a:xfrm>
        </p:spPr>
        <p:txBody>
          <a:bodyPr>
            <a:noAutofit/>
          </a:bodyPr>
          <a:lstStyle/>
          <a:p>
            <a:pPr marL="0" indent="0"/>
            <a:endParaRPr lang="nl-NL" sz="2400" b="1" dirty="0" smtClean="0">
              <a:solidFill>
                <a:schemeClr val="tx1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377462" y="1988603"/>
            <a:ext cx="64087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>
                <a:latin typeface="Arial" pitchFamily="34" charset="0"/>
                <a:cs typeface="Arial" pitchFamily="34" charset="0"/>
              </a:rPr>
              <a:t>Beuk: gevoelig voor zonnebrand; erg dunne bast. Hierdoor kunnen barsten ontstaan waardoor schimmels in de boom kunnen komen.</a:t>
            </a:r>
            <a:endParaRPr lang="nl-NL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212976"/>
            <a:ext cx="4462432" cy="2906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3121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smtClean="0"/>
              <a:t>Bijzonderheden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1928900"/>
            <a:ext cx="7129082" cy="563996"/>
          </a:xfrm>
        </p:spPr>
        <p:txBody>
          <a:bodyPr>
            <a:noAutofit/>
          </a:bodyPr>
          <a:lstStyle/>
          <a:p>
            <a:pPr marL="0" indent="0"/>
            <a:endParaRPr lang="nl-NL" sz="2400" b="1" dirty="0" smtClean="0">
              <a:solidFill>
                <a:schemeClr val="tx1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395536" y="1916832"/>
            <a:ext cx="6624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>
                <a:latin typeface="Arial" pitchFamily="34" charset="0"/>
                <a:cs typeface="Arial" pitchFamily="34" charset="0"/>
              </a:rPr>
              <a:t>Linde: zware zijtakken op tijd wegnemen. Veel voetschot.</a:t>
            </a:r>
            <a:endParaRPr lang="nl-NL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420888"/>
            <a:ext cx="2685192" cy="3618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3121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039818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35335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Boomgrootte</a:t>
            </a:r>
            <a:endParaRPr lang="nl-NL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88192"/>
            <a:ext cx="753210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16831"/>
            <a:ext cx="4752528" cy="4481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05453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1401776"/>
            <a:ext cx="5694174" cy="5123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1537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Zuiger concurrent voor spil</a:t>
            </a:r>
            <a:endParaRPr lang="nl-NL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5"/>
            <a:ext cx="4320480" cy="459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44824"/>
            <a:ext cx="3640404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86720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Snoeiregels bomen.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Laat in de tijdelijke kroon geen dikke takken tot ontwikkeling komen.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Snoei van de blijvende kroon is doorgaans niet nodig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De stam :  kroon verhouding is 1  :  2 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Habitus van de boom behouden.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928910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Snoeiregels vervolg.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Berk, walnoot, es, </a:t>
            </a:r>
            <a:r>
              <a:rPr lang="nl-NL" dirty="0" err="1" smtClean="0"/>
              <a:t>paardekastanje</a:t>
            </a:r>
            <a:r>
              <a:rPr lang="nl-NL" dirty="0" smtClean="0"/>
              <a:t> niet in het voorjaar snoeien </a:t>
            </a:r>
            <a:r>
              <a:rPr lang="nl-NL" dirty="0" err="1" smtClean="0"/>
              <a:t>ivm</a:t>
            </a:r>
            <a:r>
              <a:rPr lang="nl-NL" dirty="0" smtClean="0"/>
              <a:t> “bloeden”.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Dikke takken eerst op stompzagen </a:t>
            </a:r>
            <a:r>
              <a:rPr lang="nl-NL" dirty="0" err="1" smtClean="0"/>
              <a:t>ivm</a:t>
            </a:r>
            <a:r>
              <a:rPr lang="nl-NL" dirty="0" smtClean="0"/>
              <a:t> uitscheuren.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/>
              <a:t>Maak gladde wonden, geen </a:t>
            </a:r>
            <a:r>
              <a:rPr lang="nl-NL" dirty="0" smtClean="0"/>
              <a:t>kapstokken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/>
              <a:t>Haaks op de tak, niet door de </a:t>
            </a:r>
            <a:r>
              <a:rPr lang="nl-NL" dirty="0" err="1"/>
              <a:t>takkraag</a:t>
            </a:r>
            <a:r>
              <a:rPr lang="nl-NL" dirty="0"/>
              <a:t>.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510789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Geen onderhoud.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3789040"/>
            <a:ext cx="72008" cy="122735"/>
          </a:xfrm>
        </p:spPr>
        <p:txBody>
          <a:bodyPr>
            <a:noAutofit/>
          </a:bodyPr>
          <a:lstStyle/>
          <a:p>
            <a:endParaRPr lang="nl-NL" sz="2400" dirty="0"/>
          </a:p>
        </p:txBody>
      </p:sp>
      <p:sp>
        <p:nvSpPr>
          <p:cNvPr id="4" name="Rechthoek 3"/>
          <p:cNvSpPr/>
          <p:nvPr/>
        </p:nvSpPr>
        <p:spPr>
          <a:xfrm>
            <a:off x="467544" y="1628507"/>
            <a:ext cx="67687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6" t="29548" r="46076" b="37270"/>
          <a:stretch/>
        </p:blipFill>
        <p:spPr bwMode="auto">
          <a:xfrm>
            <a:off x="1331640" y="1605986"/>
            <a:ext cx="5738755" cy="4611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08866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err="1" smtClean="0"/>
              <a:t>Begeleidingssnoei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55576" y="3140968"/>
            <a:ext cx="6552728" cy="57263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nl-NL" sz="2400" dirty="0" smtClean="0"/>
          </a:p>
          <a:p>
            <a:endParaRPr lang="nl-NL" sz="2400" dirty="0">
              <a:latin typeface="Arial Black" pitchFamily="34" charset="0"/>
            </a:endParaRPr>
          </a:p>
          <a:p>
            <a:r>
              <a:rPr lang="nl-NL" sz="9600" b="1" dirty="0" smtClean="0">
                <a:solidFill>
                  <a:schemeClr val="tx1"/>
                </a:solidFill>
              </a:rPr>
              <a:t>Geen probleemtakken in de tijdelijke kroon.</a:t>
            </a:r>
            <a:endParaRPr lang="nl-NL" sz="9600" b="1" dirty="0">
              <a:solidFill>
                <a:schemeClr val="tx1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755576" y="2113202"/>
            <a:ext cx="6912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err="1" smtClean="0">
                <a:latin typeface="Arial" pitchFamily="34" charset="0"/>
                <a:cs typeface="Arial" pitchFamily="34" charset="0"/>
              </a:rPr>
              <a:t>Takvrije</a:t>
            </a:r>
            <a:r>
              <a:rPr lang="nl-NL" sz="2400" b="1" dirty="0" smtClean="0">
                <a:latin typeface="Arial" pitchFamily="34" charset="0"/>
                <a:cs typeface="Arial" pitchFamily="34" charset="0"/>
              </a:rPr>
              <a:t> stam van 8 meter (voor vrachtwagens) en 5 - 6 meter bij fiets- en voetpaden.</a:t>
            </a:r>
            <a:endParaRPr lang="nl-NL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66384"/>
            <a:ext cx="4608512" cy="3063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81842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err="1" smtClean="0"/>
              <a:t>Begeleidingssnoei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1916833"/>
            <a:ext cx="7139136" cy="792087"/>
          </a:xfrm>
        </p:spPr>
        <p:txBody>
          <a:bodyPr>
            <a:normAutofit/>
          </a:bodyPr>
          <a:lstStyle/>
          <a:p>
            <a:r>
              <a:rPr lang="nl-NL" sz="2400" b="1" dirty="0" smtClean="0"/>
              <a:t>Tijdelijke en blijvende kroon.</a:t>
            </a:r>
            <a:endParaRPr lang="nl-NL" sz="2400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3" t="38426" r="45785" b="28190"/>
          <a:stretch/>
        </p:blipFill>
        <p:spPr bwMode="auto">
          <a:xfrm>
            <a:off x="467544" y="2564904"/>
            <a:ext cx="5040559" cy="4051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5163852" y="4761057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Blijvend 2/3</a:t>
            </a:r>
            <a:r>
              <a:rPr lang="nl-NL" baseline="30000" dirty="0" smtClean="0"/>
              <a:t>e</a:t>
            </a:r>
            <a:r>
              <a:rPr lang="nl-NL" dirty="0" smtClean="0"/>
              <a:t> deel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5163852" y="544522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Tijdelijk 1/3</a:t>
            </a:r>
            <a:r>
              <a:rPr lang="nl-NL" baseline="30000" dirty="0" smtClean="0"/>
              <a:t>e</a:t>
            </a:r>
            <a:r>
              <a:rPr lang="nl-NL" dirty="0" smtClean="0"/>
              <a:t> deel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905750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err="1" smtClean="0"/>
              <a:t>Begeleidingssnoei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55576" y="2708920"/>
            <a:ext cx="6552728" cy="93610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nl-NL" sz="2400" dirty="0" smtClean="0"/>
          </a:p>
          <a:p>
            <a:endParaRPr lang="nl-NL" sz="2400" dirty="0">
              <a:latin typeface="Arial Black" pitchFamily="34" charset="0"/>
            </a:endParaRPr>
          </a:p>
          <a:p>
            <a:r>
              <a:rPr lang="nl-NL" sz="9600" b="1" dirty="0" smtClean="0">
                <a:solidFill>
                  <a:schemeClr val="tx1"/>
                </a:solidFill>
              </a:rPr>
              <a:t>Eerst de takken waar je later problemen mee verwacht weghalen.</a:t>
            </a:r>
            <a:endParaRPr lang="nl-NL" sz="9600" b="1" dirty="0">
              <a:solidFill>
                <a:schemeClr val="tx1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755576" y="2113202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latin typeface="Arial" pitchFamily="34" charset="0"/>
                <a:cs typeface="Arial" pitchFamily="34" charset="0"/>
              </a:rPr>
              <a:t>E</a:t>
            </a:r>
            <a:r>
              <a:rPr lang="nl-NL" sz="2400" b="1" dirty="0" smtClean="0">
                <a:latin typeface="Arial" pitchFamily="34" charset="0"/>
                <a:cs typeface="Arial" pitchFamily="34" charset="0"/>
              </a:rPr>
              <a:t>én keer in de drie à vijf jaar snoeien.</a:t>
            </a:r>
            <a:endParaRPr lang="nl-NL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755576" y="4005064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>
                <a:latin typeface="Arial" pitchFamily="34" charset="0"/>
                <a:cs typeface="Arial" pitchFamily="34" charset="0"/>
              </a:rPr>
              <a:t>Begin op tijd en snoei regelmatig.</a:t>
            </a:r>
            <a:endParaRPr lang="nl-NL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739026" y="4734708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>
                <a:latin typeface="Arial" pitchFamily="34" charset="0"/>
                <a:cs typeface="Arial" pitchFamily="34" charset="0"/>
              </a:rPr>
              <a:t>Maximaal 20% snoeien</a:t>
            </a:r>
            <a:r>
              <a:rPr lang="nl-NL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nl-NL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852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Probleemtakken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1916833"/>
            <a:ext cx="7139136" cy="792087"/>
          </a:xfrm>
        </p:spPr>
        <p:txBody>
          <a:bodyPr>
            <a:normAutofit/>
          </a:bodyPr>
          <a:lstStyle/>
          <a:p>
            <a:endParaRPr lang="nl-NL" sz="2400" b="1" dirty="0">
              <a:solidFill>
                <a:schemeClr val="tx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2" t="31574" r="46583" b="36851"/>
          <a:stretch/>
        </p:blipFill>
        <p:spPr bwMode="auto">
          <a:xfrm>
            <a:off x="395536" y="1412776"/>
            <a:ext cx="6408712" cy="5106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94237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Probleemtakken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1916833"/>
            <a:ext cx="7139136" cy="792087"/>
          </a:xfrm>
        </p:spPr>
        <p:txBody>
          <a:bodyPr>
            <a:normAutofit/>
          </a:bodyPr>
          <a:lstStyle/>
          <a:p>
            <a:r>
              <a:rPr lang="nl-NL" sz="2400" b="1" dirty="0" smtClean="0">
                <a:solidFill>
                  <a:schemeClr val="tx1"/>
                </a:solidFill>
              </a:rPr>
              <a:t>1 Gebroken takken	</a:t>
            </a:r>
            <a:endParaRPr lang="nl-NL" sz="2400" b="1" dirty="0">
              <a:solidFill>
                <a:schemeClr val="tx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1" t="43035" r="46570" b="24965"/>
          <a:stretch/>
        </p:blipFill>
        <p:spPr bwMode="auto">
          <a:xfrm>
            <a:off x="467544" y="2420888"/>
            <a:ext cx="4440908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94237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Thema1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8c204fd9-28d1-4b23-87e5-4d5424a0d918">INTRA-323-179</_dlc_DocId>
    <_dlc_DocIdUrl xmlns="8c204fd9-28d1-4b23-87e5-4d5424a0d918">
      <Url>https://sp.aoc-oost.nl/sites/intranet/projecten/wv_groene_ruimte/_layouts/DocIdRedir.aspx?ID=INTRA-323-179</Url>
      <Description>INTRA-323-179</Description>
    </_dlc_DocIdUrl>
    <IconOverlay xmlns="http://schemas.microsoft.com/sharepoint/v4" xsi:nil="true"/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Word" ma:contentTypeID="0x0101000B8E01BAE8C9B8449E1301EFCD6E2CF0" ma:contentTypeVersion="1" ma:contentTypeDescription="Een nieuw document maken." ma:contentTypeScope="" ma:versionID="c96d55dbe0afcd106acb89130b300ea7">
  <xsd:schema xmlns:xsd="http://www.w3.org/2001/XMLSchema" xmlns:xs="http://www.w3.org/2001/XMLSchema" xmlns:p="http://schemas.microsoft.com/office/2006/metadata/properties" xmlns:ns2="8c204fd9-28d1-4b23-87e5-4d5424a0d918" xmlns:ns3="http://schemas.microsoft.com/sharepoint/v4" targetNamespace="http://schemas.microsoft.com/office/2006/metadata/properties" ma:root="true" ma:fieldsID="01ee938aac587e9a0cf89c4c2b71b77b" ns2:_="" ns3:_="">
    <xsd:import namespace="8c204fd9-28d1-4b23-87e5-4d5424a0d918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204fd9-28d1-4b23-87e5-4d5424a0d91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aarde van de document-id" ma:description="De waarde van de document-id die aan dit item is toegewezen." ma:internalName="_dlc_DocId" ma:readOnly="true">
      <xsd:simpleType>
        <xsd:restriction base="dms:Text"/>
      </xsd:simpleType>
    </xsd:element>
    <xsd:element name="_dlc_DocIdUrl" ma:index="9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1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CF8079B-4409-4F5D-A537-3B09C77EC1F4}">
  <ds:schemaRefs>
    <ds:schemaRef ds:uri="http://www.w3.org/XML/1998/namespace"/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microsoft.com/sharepoint/v4"/>
    <ds:schemaRef ds:uri="http://schemas.openxmlformats.org/package/2006/metadata/core-properties"/>
    <ds:schemaRef ds:uri="8c204fd9-28d1-4b23-87e5-4d5424a0d918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F40B4826-748E-4E4C-8DB8-5DF786516286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0881C875-F20E-4265-AEC9-DFA53D421B8D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C4C32159-67DA-42DA-9234-C558194864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204fd9-28d1-4b23-87e5-4d5424a0d918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690</Words>
  <Application>Microsoft Office PowerPoint</Application>
  <PresentationFormat>Diavoorstelling (4:3)</PresentationFormat>
  <Paragraphs>111</Paragraphs>
  <Slides>39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39</vt:i4>
      </vt:variant>
    </vt:vector>
  </HeadingPairs>
  <TitlesOfParts>
    <vt:vector size="40" baseType="lpstr">
      <vt:lpstr>Thema1</vt:lpstr>
      <vt:lpstr>Onderhoud laanbomen</vt:lpstr>
      <vt:lpstr>Laanbomen</vt:lpstr>
      <vt:lpstr>Functie van laanbomen</vt:lpstr>
      <vt:lpstr>Geen onderhoud.</vt:lpstr>
      <vt:lpstr>Begeleidingssnoei</vt:lpstr>
      <vt:lpstr>Begeleidingssnoei</vt:lpstr>
      <vt:lpstr>Begeleidingssnoei</vt:lpstr>
      <vt:lpstr>Probleemtakken</vt:lpstr>
      <vt:lpstr>Probleemtakken</vt:lpstr>
      <vt:lpstr>Probleemtakken</vt:lpstr>
      <vt:lpstr>Probleemtakken</vt:lpstr>
      <vt:lpstr>Probleemtakken</vt:lpstr>
      <vt:lpstr>Probleemtakken</vt:lpstr>
      <vt:lpstr>Probleemtakken</vt:lpstr>
      <vt:lpstr>Probleemtakken</vt:lpstr>
      <vt:lpstr>Probleemtakken</vt:lpstr>
      <vt:lpstr>Probleemtakken</vt:lpstr>
      <vt:lpstr>Probleemtakken</vt:lpstr>
      <vt:lpstr>Waterlot</vt:lpstr>
      <vt:lpstr>Voetschot/voetlot</vt:lpstr>
      <vt:lpstr>Bemanteling</vt:lpstr>
      <vt:lpstr>Opkroonhoogte</vt:lpstr>
      <vt:lpstr>Snoeitechniek</vt:lpstr>
      <vt:lpstr>Snoeitechniek</vt:lpstr>
      <vt:lpstr>Snoeitechniek</vt:lpstr>
      <vt:lpstr>Snoeitechniek</vt:lpstr>
      <vt:lpstr>Snoeitechniek</vt:lpstr>
      <vt:lpstr>Snoeimateriaal</vt:lpstr>
      <vt:lpstr>Snoeitijdstip</vt:lpstr>
      <vt:lpstr>Bijzonderheden</vt:lpstr>
      <vt:lpstr>Bijzonderheden</vt:lpstr>
      <vt:lpstr>Bijzonderheden</vt:lpstr>
      <vt:lpstr>PowerPoint-presentatie</vt:lpstr>
      <vt:lpstr>PowerPoint-presentatie</vt:lpstr>
      <vt:lpstr>Boomgrootte</vt:lpstr>
      <vt:lpstr>PowerPoint-presentatie</vt:lpstr>
      <vt:lpstr>Zuiger concurrent voor spil</vt:lpstr>
      <vt:lpstr>Snoeiregels bomen.</vt:lpstr>
      <vt:lpstr>Snoeiregels vervolg.</vt:lpstr>
    </vt:vector>
  </TitlesOfParts>
  <Company>AOC Oost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Onderhouden houtachtige beplantingen.</dc:title>
  <dc:creator>Harrie Wesselink</dc:creator>
  <cp:lastModifiedBy>Wim Bloemberg</cp:lastModifiedBy>
  <cp:revision>51</cp:revision>
  <cp:lastPrinted>2012-11-27T14:31:47Z</cp:lastPrinted>
  <dcterms:created xsi:type="dcterms:W3CDTF">2012-10-30T12:48:56Z</dcterms:created>
  <dcterms:modified xsi:type="dcterms:W3CDTF">2015-09-15T07:24:21Z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9da3a248-4a7b-4c46-bee2-a462b973fd9e</vt:lpwstr>
  </property>
  <property fmtid="{D5CDD505-2E9C-101B-9397-08002B2CF9AE}" pid="3" name="ContentTypeId">
    <vt:lpwstr>0x0101000B8E01BAE8C9B8449E1301EFCD6E2CF0</vt:lpwstr>
  </property>
</Properties>
</file>